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8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7" r:id="rId13"/>
    <p:sldId id="266" r:id="rId14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38" autoAdjust="0"/>
    <p:restoredTop sz="94660"/>
  </p:normalViewPr>
  <p:slideViewPr>
    <p:cSldViewPr snapToGrid="0">
      <p:cViewPr varScale="1">
        <p:scale>
          <a:sx n="69" d="100"/>
          <a:sy n="69" d="100"/>
        </p:scale>
        <p:origin x="-804" y="-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3E847157-44FE-4EB5-BAF3-8E36F5011D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98D4778-07C9-46A1-9A97-93646E1B76C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2C68921E-43AD-4F45-99CC-C3025D32C63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4E67AE9C-E9D5-44D0-838E-1BB70249556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9240D-4711-428D-82E8-7530CD4DF6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734767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88CD1-5072-4C55-A534-9C8754CE52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124535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E849137-04E9-6CB1-32B0-06EA54B7A8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F13D2F5-C8C9-585E-0140-CEBC36BFE5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F6AB635-741A-ADD6-9C83-512CD4DCD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4E00E9E-2386-D33E-1AC0-324EBEDEB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5778174-F063-48C4-541B-55838EF86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09EF-151F-4BFD-B2E8-3CA63EA71F1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4967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F68A54C-E0D5-70C2-9846-24A81E404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AD85FBA6-6DAA-EEEF-6678-04D78E151D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D5E3A77-5936-6895-A749-371247A42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ABB3406-40A3-A831-1F25-734E9E398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DE6DB45-BDC7-8C23-CFC1-16FCAFA9D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09EF-151F-4BFD-B2E8-3CA63EA71F1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3224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00E91D2C-3BBA-D10C-6423-F2FAA122BA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E0D2EF8-6870-23F9-EC47-D7B5D42EC2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8E9427E-10C5-0CDF-7602-F164B8320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ABE4B1D-D54B-798D-F010-F168851AF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3EFE9AE-94C4-744F-353C-52EFE293E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09EF-151F-4BFD-B2E8-3CA63EA71F1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3157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E88B9C4-8C0F-65DC-A0E6-FF578FC21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35AD027-92BB-F17D-6663-20A986439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D00FBE4-55BF-711F-CC3D-D8FC8A4B2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CAD336D-74F7-4E99-63DC-3F17BA374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735A0A6-D236-B8EB-5786-7CF5F245A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09EF-151F-4BFD-B2E8-3CA63EA71F1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5088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81FBB35-A2BE-22EF-0BD5-C3973FDF4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3D0FD7C-0B52-A000-1DCD-86F35D4213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0E751DE-F195-6BE0-7A34-10AE5EBF2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6B12F91-9B54-F90F-A38C-9B315B0F4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4889A0B-5E0A-9F0A-E9D9-8BC8C7C09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09EF-151F-4BFD-B2E8-3CA63EA71F1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2155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8A0719-DCA6-C93A-6DA6-4777CB76B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1FB3202-E84C-00D2-C21F-C90CE5E97F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DAE6341-BE08-B336-5EB8-146A1316FF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77CBE94-84A3-FB98-56B7-817B7DBD0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1C5B15F-D1A7-DD51-12F2-727F57872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DC2A620-C943-7EB1-7E7E-76E913230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09EF-151F-4BFD-B2E8-3CA63EA71F1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9640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23C7E2F-2602-0CBC-520F-019D16137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85D612A-CAA7-0362-D3B1-7F91ADD4E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13D8DE2-E428-D852-4C61-3C34397E8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3F40206C-95BB-C704-EC79-05D31F8480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4B73F4F7-3BE9-0013-924C-682516D8D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F2E72D08-8AB3-6383-C25D-74B3BCD7C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3F243F48-D765-C459-0E0D-BF1F70599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90AE5C3A-1E7A-934A-69BE-BE2F04CC2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09EF-151F-4BFD-B2E8-3CA63EA71F1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3854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5E7F4DA-8C6B-B9DD-5D5A-0248BB0E7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48A1F8A6-76B7-E8C5-345E-18C4FB885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B53A43FA-6466-0684-3D37-201DAABB9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C7485FF-07AA-4F83-BCED-4C4F86108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09EF-151F-4BFD-B2E8-3CA63EA71F1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89501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98BBC2FF-CD6D-E027-B52A-98B871479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81860DE7-752F-FA81-B197-0AE92C378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680E256-20D0-B781-E9D2-16070664B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09EF-151F-4BFD-B2E8-3CA63EA71F1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6936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37D3D6-D713-3935-7679-263656B3A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6674828-CF30-F664-CAEC-464ABC81C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1D48E5B-9ED6-E8D6-0F97-A0FE9C0C34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6F5A7DF-0F74-9BC5-1387-2195C3743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B54F162-AFDC-40C8-35DA-CF88D2591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3F7DB8A-D7CF-3E53-D4B6-4FC8B6D96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09EF-151F-4BFD-B2E8-3CA63EA71F1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854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DC723B4-8313-F8A3-67AE-8979E14E5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4C9CB00A-62A5-F539-9D05-537B653E89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07A1921-C811-3EAE-0DF7-A5D64DD04A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391EFBA-7EE2-2084-172D-1AA94B0DD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DB01669-9A24-51C0-B1A3-2FA9D5861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C9699AE-A286-25B5-6940-94C48B4DA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09EF-151F-4BFD-B2E8-3CA63EA71F1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1213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D5DBA780-3E50-1E0F-1CF7-6AC07C2BE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1988" y="1544595"/>
            <a:ext cx="8721811" cy="1460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3FD75A1-90BF-BC13-5756-79E21A1AE2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7B6B896-80F9-C18F-BC55-34E7F87529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2B0AAFE-379C-DF5F-EEE4-1E4E4A9F8C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1C58090-1E21-98A0-E250-95BA54AB85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909EF-151F-4BFD-B2E8-3CA63EA71F11}" type="slidenum">
              <a:rPr lang="en-IN" smtClean="0"/>
              <a:t>‹#›</a:t>
            </a:fld>
            <a:endParaRPr lang="en-IN"/>
          </a:p>
        </p:txBody>
      </p:sp>
      <p:pic>
        <p:nvPicPr>
          <p:cNvPr id="7" name="Picture 2" descr="RNB Global University - Home | Facebook">
            <a:extLst>
              <a:ext uri="{FF2B5EF4-FFF2-40B4-BE49-F238E27FC236}">
                <a16:creationId xmlns="" xmlns:a16="http://schemas.microsoft.com/office/drawing/2014/main" id="{A3214A48-90A6-419D-A022-6FDF9DBE55C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9346" y="136525"/>
            <a:ext cx="1115104" cy="1115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C90F337F-D896-4C1F-64C9-D70F25B9E013}"/>
              </a:ext>
            </a:extLst>
          </p:cNvPr>
          <p:cNvSpPr/>
          <p:nvPr userDrawn="1"/>
        </p:nvSpPr>
        <p:spPr>
          <a:xfrm>
            <a:off x="0" y="6527800"/>
            <a:ext cx="12192000" cy="330200"/>
          </a:xfrm>
          <a:prstGeom prst="rect">
            <a:avLst/>
          </a:prstGeom>
          <a:solidFill>
            <a:srgbClr val="00206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Rainfed Agriculture &amp; Watershed Management </a:t>
            </a:r>
            <a:r>
              <a:rPr lang="en-US" b="1" dirty="0">
                <a:latin typeface="Cambria" pitchFamily="18" charset="0"/>
              </a:rPr>
              <a:t>                                                                                                       </a:t>
            </a:r>
            <a:r>
              <a:rPr lang="en-US" b="1" dirty="0" smtClean="0">
                <a:latin typeface="Cambria" pitchFamily="18" charset="0"/>
              </a:rPr>
              <a:t>Mr. Anil Swami</a:t>
            </a:r>
            <a:endParaRPr lang="en-US" sz="2000" b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06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40C6D89B-493B-DE64-37FB-5861471752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91500" y="4965700"/>
            <a:ext cx="2476499" cy="1562100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Delivered by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Mr. Anil Swami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sz="2200" b="1" dirty="0">
                <a:solidFill>
                  <a:srgbClr val="FF0000"/>
                </a:solidFill>
              </a:rPr>
              <a:t>Asst. Professor</a:t>
            </a:r>
            <a:endParaRPr lang="en-IN" sz="2200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RNB Global University - Home | Facebook">
            <a:extLst>
              <a:ext uri="{FF2B5EF4-FFF2-40B4-BE49-F238E27FC236}">
                <a16:creationId xmlns="" xmlns:a16="http://schemas.microsoft.com/office/drawing/2014/main" id="{F5EDFB42-32F6-193C-CE3A-1CD4E2FAB7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437" y="17058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1298E87-BB37-416D-A444-4FAA07018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09EF-151F-4BFD-B2E8-3CA63EA71F11}" type="slidenum">
              <a:rPr lang="en-IN" smtClean="0"/>
              <a:t>1</a:t>
            </a:fld>
            <a:endParaRPr lang="en-IN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571B0A5-634A-3F5C-27D9-7327226D764E}"/>
              </a:ext>
            </a:extLst>
          </p:cNvPr>
          <p:cNvSpPr/>
          <p:nvPr/>
        </p:nvSpPr>
        <p:spPr>
          <a:xfrm>
            <a:off x="0" y="6527800"/>
            <a:ext cx="12192000" cy="330200"/>
          </a:xfrm>
          <a:prstGeom prst="rect">
            <a:avLst/>
          </a:prstGeom>
          <a:solidFill>
            <a:srgbClr val="00206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Rainfed Agriculture &amp; Watershed Management </a:t>
            </a:r>
            <a:r>
              <a:rPr lang="en-US" b="1" dirty="0">
                <a:latin typeface="Cambria" pitchFamily="18" charset="0"/>
              </a:rPr>
              <a:t>                                                                                                       </a:t>
            </a:r>
            <a:r>
              <a:rPr lang="en-US" b="1" dirty="0" smtClean="0">
                <a:latin typeface="Cambria" pitchFamily="18" charset="0"/>
              </a:rPr>
              <a:t>Mr. Anil Swami</a:t>
            </a:r>
            <a:endParaRPr lang="en-US" sz="2000" b="1" dirty="0">
              <a:latin typeface="Cambria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DFFF660-3527-DE49-24EE-E8A4F60237F7}"/>
              </a:ext>
            </a:extLst>
          </p:cNvPr>
          <p:cNvSpPr txBox="1"/>
          <p:nvPr/>
        </p:nvSpPr>
        <p:spPr>
          <a:xfrm>
            <a:off x="1653086" y="2627114"/>
            <a:ext cx="8263718" cy="22528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ctr">
              <a:lnSpc>
                <a:spcPct val="200000"/>
              </a:lnSpc>
              <a:spcAft>
                <a:spcPts val="800"/>
              </a:spcAft>
            </a:pPr>
            <a:r>
              <a:rPr lang="en-IN" sz="36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Water harvesting: </a:t>
            </a:r>
          </a:p>
          <a:p>
            <a:pPr marL="457200" algn="ctr">
              <a:lnSpc>
                <a:spcPct val="200000"/>
              </a:lnSpc>
              <a:spcAft>
                <a:spcPts val="800"/>
              </a:spcAft>
            </a:pPr>
            <a:r>
              <a:rPr lang="en-IN" sz="36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Importance and Its techniques</a:t>
            </a:r>
            <a:endParaRPr lang="en-IN" sz="36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152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47DF652B-B386-8A1C-0053-81FF61EA3E29}"/>
              </a:ext>
            </a:extLst>
          </p:cNvPr>
          <p:cNvSpPr txBox="1"/>
          <p:nvPr/>
        </p:nvSpPr>
        <p:spPr>
          <a:xfrm>
            <a:off x="368490" y="545910"/>
            <a:ext cx="10508776" cy="58611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just">
              <a:lnSpc>
                <a:spcPct val="200000"/>
              </a:lnSpc>
            </a:pPr>
            <a:r>
              <a:rPr lang="en-IN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6. The arid lands suffering from desertification, water harvesting would improve the vegetative cover and help to halt (reduce/minimize) the environmental degradation. </a:t>
            </a:r>
            <a:endParaRPr lang="en-IN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457200" algn="just">
              <a:lnSpc>
                <a:spcPct val="200000"/>
              </a:lnSpc>
              <a:spcAft>
                <a:spcPts val="800"/>
              </a:spcAft>
            </a:pPr>
            <a:r>
              <a:rPr lang="en-IN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7. Water harvesting arrest decline in groundwater levels, to overcome the inadequacy of surface water to meet our demands.</a:t>
            </a:r>
            <a:endParaRPr lang="en-IN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723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B4A2C81-F9A8-7331-2B59-0FDC8FE1100E}"/>
              </a:ext>
            </a:extLst>
          </p:cNvPr>
          <p:cNvSpPr txBox="1"/>
          <p:nvPr/>
        </p:nvSpPr>
        <p:spPr>
          <a:xfrm>
            <a:off x="177420" y="668740"/>
            <a:ext cx="11464119" cy="44834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just">
              <a:lnSpc>
                <a:spcPct val="200000"/>
              </a:lnSpc>
            </a:pPr>
            <a:r>
              <a:rPr lang="en-IN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Techniques of Rainwater Harvesting: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457200" algn="just">
              <a:lnSpc>
                <a:spcPct val="200000"/>
              </a:lnSpc>
              <a:spcAft>
                <a:spcPts val="800"/>
              </a:spcAft>
            </a:pPr>
            <a:r>
              <a:rPr lang="en-IN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The water harvesting techniques are classified into </a:t>
            </a:r>
            <a:r>
              <a:rPr lang="en-IN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five groups</a:t>
            </a:r>
            <a:r>
              <a:rPr lang="en-IN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</a:p>
          <a:p>
            <a:pPr marL="457200" algn="just">
              <a:lnSpc>
                <a:spcPct val="200000"/>
              </a:lnSpc>
              <a:spcAft>
                <a:spcPts val="800"/>
              </a:spcAft>
            </a:pPr>
            <a:r>
              <a:rPr lang="en-IN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These are sketched as given below: </a:t>
            </a:r>
          </a:p>
          <a:p>
            <a:pPr marL="457200" algn="just">
              <a:lnSpc>
                <a:spcPct val="200000"/>
              </a:lnSpc>
              <a:spcAft>
                <a:spcPts val="800"/>
              </a:spcAft>
            </a:pPr>
            <a:r>
              <a:rPr lang="en-IN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Water harvesting is done both in arid and semi-arid regions with certain differences. 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561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81F167E7-7ECB-FBF3-0B48-56B3F27F52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990" y="247013"/>
            <a:ext cx="9976513" cy="59461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9555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E3821F6-EDC6-E0D3-8341-2AC253993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0041511">
            <a:off x="2949936" y="2009513"/>
            <a:ext cx="5886434" cy="1325563"/>
          </a:xfrm>
        </p:spPr>
        <p:txBody>
          <a:bodyPr>
            <a:normAutofit/>
          </a:bodyPr>
          <a:lstStyle/>
          <a:p>
            <a:r>
              <a:rPr lang="en-US" sz="6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 You</a:t>
            </a:r>
            <a:endParaRPr lang="en-IN" sz="6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D9007FF2-AB3B-4188-A576-2C032AA04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61BEF5B-446A-4702-A484-7F04E8B5B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09EF-151F-4BFD-B2E8-3CA63EA71F11}" type="slidenum">
              <a:rPr lang="en-IN" smtClean="0"/>
              <a:t>13</a:t>
            </a:fld>
            <a:endParaRPr lang="en-IN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7AEA90D3-90E1-D5B9-61CC-FCE627E2817B}"/>
              </a:ext>
            </a:extLst>
          </p:cNvPr>
          <p:cNvSpPr/>
          <p:nvPr/>
        </p:nvSpPr>
        <p:spPr>
          <a:xfrm>
            <a:off x="0" y="6527800"/>
            <a:ext cx="12192000" cy="330200"/>
          </a:xfrm>
          <a:prstGeom prst="rect">
            <a:avLst/>
          </a:prstGeom>
          <a:solidFill>
            <a:srgbClr val="00206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Rainfed Agriculture &amp; Watershed Management </a:t>
            </a:r>
            <a:r>
              <a:rPr lang="en-US" b="1" dirty="0">
                <a:latin typeface="Cambria" pitchFamily="18" charset="0"/>
              </a:rPr>
              <a:t>                                                                                                       </a:t>
            </a:r>
            <a:r>
              <a:rPr lang="en-US" b="1" dirty="0" smtClean="0">
                <a:latin typeface="Cambria" pitchFamily="18" charset="0"/>
              </a:rPr>
              <a:t>Mr. Anil Swami</a:t>
            </a:r>
            <a:endParaRPr lang="en-US" sz="2000" b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865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893" y="889348"/>
            <a:ext cx="10515600" cy="53627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 smtClean="0"/>
              <a:t>Objective:-</a:t>
            </a:r>
            <a:endParaRPr lang="en-IN" dirty="0"/>
          </a:p>
          <a:p>
            <a:r>
              <a:rPr lang="en-US" dirty="0" smtClean="0"/>
              <a:t>Tell </a:t>
            </a:r>
            <a:r>
              <a:rPr lang="en-US" dirty="0"/>
              <a:t>the soil and climatic conditions prevalent in </a:t>
            </a:r>
            <a:r>
              <a:rPr lang="en-US" dirty="0" err="1"/>
              <a:t>rainfed</a:t>
            </a:r>
            <a:r>
              <a:rPr lang="en-US" dirty="0"/>
              <a:t> areas. </a:t>
            </a:r>
          </a:p>
          <a:p>
            <a:r>
              <a:rPr lang="en-US" dirty="0" smtClean="0"/>
              <a:t>Interpret </a:t>
            </a:r>
            <a:r>
              <a:rPr lang="en-US" dirty="0"/>
              <a:t>various water harvesting techniques and their efficient utilization. </a:t>
            </a:r>
          </a:p>
          <a:p>
            <a:r>
              <a:rPr lang="en-US" dirty="0" smtClean="0"/>
              <a:t>Apply </a:t>
            </a:r>
            <a:r>
              <a:rPr lang="en-US" dirty="0"/>
              <a:t>contingent crop planning for aberrant weather conditions. </a:t>
            </a:r>
          </a:p>
          <a:p>
            <a:r>
              <a:rPr lang="en-US" dirty="0" smtClean="0"/>
              <a:t>Examine </a:t>
            </a:r>
            <a:r>
              <a:rPr lang="en-US" dirty="0"/>
              <a:t>the seasonal rainfall and different types of watershed and its components. </a:t>
            </a:r>
          </a:p>
          <a:p>
            <a:r>
              <a:rPr lang="en-US" dirty="0" smtClean="0"/>
              <a:t>Select </a:t>
            </a:r>
            <a:r>
              <a:rPr lang="en-US" dirty="0"/>
              <a:t>soil and water conservation techniques to avoid their losses. </a:t>
            </a:r>
            <a:r>
              <a:rPr lang="en-IN" dirty="0"/>
              <a:t>	</a:t>
            </a:r>
          </a:p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09EF-151F-4BFD-B2E8-3CA63EA71F11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8368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2627DF39-9E3C-8E8B-083D-F238136A5B22}"/>
              </a:ext>
            </a:extLst>
          </p:cNvPr>
          <p:cNvSpPr txBox="1"/>
          <p:nvPr/>
        </p:nvSpPr>
        <p:spPr>
          <a:xfrm>
            <a:off x="0" y="189138"/>
            <a:ext cx="11928143" cy="6124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ctr">
              <a:lnSpc>
                <a:spcPct val="200000"/>
              </a:lnSpc>
            </a:pPr>
            <a:r>
              <a:rPr lang="en-IN" sz="32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Water harvesting</a:t>
            </a:r>
            <a:endParaRPr lang="en-IN" sz="24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457200" algn="just">
              <a:lnSpc>
                <a:spcPct val="200000"/>
              </a:lnSpc>
              <a:spcAft>
                <a:spcPts val="800"/>
              </a:spcAft>
            </a:pPr>
            <a:r>
              <a:rPr lang="en-IN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Meaning:</a:t>
            </a:r>
            <a:r>
              <a:rPr lang="en-IN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The process of runoff collection during periods of peak rainfall in storage tanks, ponds etc., is known as water harvesting. It is a process of collection of runoff water from treated or untreated land surfaces/ catchments or roof tops and storing it in an open farm pond or closed water tanks/reservoirs or in the soil itself (</a:t>
            </a:r>
            <a:r>
              <a:rPr lang="en-IN" sz="28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in situ </a:t>
            </a:r>
            <a:r>
              <a:rPr lang="en-IN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moisture storage) for irrigation or drinking purposes. 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535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3C302F54-60FD-AB3C-0EA3-0C610E74BAE3}"/>
              </a:ext>
            </a:extLst>
          </p:cNvPr>
          <p:cNvSpPr txBox="1"/>
          <p:nvPr/>
        </p:nvSpPr>
        <p:spPr>
          <a:xfrm>
            <a:off x="177420" y="313899"/>
            <a:ext cx="10781731" cy="51744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Runoff farming and rainwater harvesting agriculture are synonymous terms, which imply that farming is done in dry areas by means of runoff from a catchment. 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Runoff farming is basically a water harvesting system specially designed to provide supplemental or lifesaving irrigation to crops, especially during periods of soil moisture stress. </a:t>
            </a:r>
          </a:p>
        </p:txBody>
      </p:sp>
    </p:spTree>
    <p:extLst>
      <p:ext uri="{BB962C8B-B14F-4D97-AF65-F5344CB8AC3E}">
        <p14:creationId xmlns:p14="http://schemas.microsoft.com/office/powerpoint/2010/main" val="794135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363A0BBD-4BC6-0BFC-9698-13EC84728104}"/>
              </a:ext>
            </a:extLst>
          </p:cNvPr>
          <p:cNvSpPr txBox="1"/>
          <p:nvPr/>
        </p:nvSpPr>
        <p:spPr>
          <a:xfrm>
            <a:off x="313898" y="1064525"/>
            <a:ext cx="10822675" cy="51938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Collecting and storing water for subsequent use is known as water harvesting. 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 is a method to induce, collect, store and conserve local surface runoff for agriculture in arid and semiarid regions. 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Water harvesting systems have three components viz., the catchment area, the storage facility and the command area. 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catchment area is the part of the land that contributes the rain water. 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3325664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57AF3895-81D7-E923-1BC0-B7900ED60011}"/>
              </a:ext>
            </a:extLst>
          </p:cNvPr>
          <p:cNvSpPr txBox="1"/>
          <p:nvPr/>
        </p:nvSpPr>
        <p:spPr>
          <a:xfrm>
            <a:off x="272955" y="409433"/>
            <a:ext cx="10631606" cy="59131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storage facility is a place where the runoff water is stored from the time it is collected until it is used. 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command area is where water is used. 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Water harvesting is done both in arid and semi-arid regions with certain differences. 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arid regions, the collecting area or catchment area is substantially in higher proportion compared to command area. </a:t>
            </a:r>
          </a:p>
        </p:txBody>
      </p:sp>
    </p:spTree>
    <p:extLst>
      <p:ext uri="{BB962C8B-B14F-4D97-AF65-F5344CB8AC3E}">
        <p14:creationId xmlns:p14="http://schemas.microsoft.com/office/powerpoint/2010/main" val="3916068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4A463155-38C5-28CB-46CF-D501A2429DEC}"/>
              </a:ext>
            </a:extLst>
          </p:cNvPr>
          <p:cNvSpPr txBox="1"/>
          <p:nvPr/>
        </p:nvSpPr>
        <p:spPr>
          <a:xfrm>
            <a:off x="491318" y="1050878"/>
            <a:ext cx="11586951" cy="4978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indent="-285750" algn="just">
              <a:lnSpc>
                <a:spcPct val="20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Actually, the runoff is induced in catchment area in arid lands whereas in semi-arid regions, runoff is not induced in catchment area, only the excess rainfall is collected and stored. </a:t>
            </a:r>
          </a:p>
          <a:p>
            <a:pPr marL="742950" indent="-285750" algn="just">
              <a:lnSpc>
                <a:spcPct val="20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However, several methods of water harvesting are used both in arid and semiarid regions</a:t>
            </a:r>
            <a:endParaRPr lang="en-IN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557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702472A8-52B2-7A95-1CC7-D437FD58848F}"/>
              </a:ext>
            </a:extLst>
          </p:cNvPr>
          <p:cNvSpPr txBox="1"/>
          <p:nvPr/>
        </p:nvSpPr>
        <p:spPr>
          <a:xfrm>
            <a:off x="559558" y="409432"/>
            <a:ext cx="11436824" cy="6001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just">
              <a:lnSpc>
                <a:spcPct val="200000"/>
              </a:lnSpc>
            </a:pPr>
            <a:r>
              <a:rPr lang="en-IN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r>
              <a:rPr lang="en-IN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The importance of water harvesting</a:t>
            </a:r>
            <a:r>
              <a:rPr lang="en-IN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: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457200" algn="just">
              <a:lnSpc>
                <a:spcPct val="200000"/>
              </a:lnSpc>
            </a:pPr>
            <a:r>
              <a:rPr lang="en-IN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1. In arid and semi-arid areas where rainfall is low and unfavourably distributed, water harvesting makes farming possible on part of the land provided other production factors are favourable.</a:t>
            </a:r>
          </a:p>
          <a:p>
            <a:pPr marL="457200" algn="just">
              <a:lnSpc>
                <a:spcPct val="200000"/>
              </a:lnSpc>
            </a:pPr>
            <a:r>
              <a:rPr lang="en-IN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457200" algn="just">
              <a:lnSpc>
                <a:spcPct val="200000"/>
              </a:lnSpc>
              <a:spcAft>
                <a:spcPts val="800"/>
              </a:spcAft>
            </a:pPr>
            <a:r>
              <a:rPr lang="en-IN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2. It can provide additional water to supplement rainfall to increase and stabilize crop production in dryland areas. 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262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C17B5BA9-1D74-6145-BFCA-F9192B29760E}"/>
              </a:ext>
            </a:extLst>
          </p:cNvPr>
          <p:cNvSpPr txBox="1"/>
          <p:nvPr/>
        </p:nvSpPr>
        <p:spPr>
          <a:xfrm>
            <a:off x="272954" y="987376"/>
            <a:ext cx="11641541" cy="51576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just">
              <a:lnSpc>
                <a:spcPct val="200000"/>
              </a:lnSpc>
            </a:pPr>
            <a:r>
              <a:rPr lang="en-IN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3. It can alleviate (reduce) the risk associated with the unpredictability of rainfall in drought prone areas. </a:t>
            </a:r>
            <a:endParaRPr lang="en-IN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457200" algn="just">
              <a:lnSpc>
                <a:spcPct val="200000"/>
              </a:lnSpc>
            </a:pPr>
            <a:r>
              <a:rPr lang="en-IN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4. In remote areas (islands and deserts) where public water supply for domestic and animal rearing is not available, inducing runoff from treated area and stored in a reservoir/ cistern for later use is a common practice. </a:t>
            </a:r>
            <a:endParaRPr lang="en-IN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457200" algn="just">
              <a:lnSpc>
                <a:spcPct val="200000"/>
              </a:lnSpc>
              <a:spcAft>
                <a:spcPts val="800"/>
              </a:spcAft>
            </a:pPr>
            <a:r>
              <a:rPr lang="en-IN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5. In islands and high hilly areas, due to limited extent of fresh water aquifers, rainwater harvesting is the most preferred source of water for domestic use. </a:t>
            </a:r>
            <a:endParaRPr lang="en-IN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272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</TotalTime>
  <Words>591</Words>
  <Application>Microsoft Office PowerPoint</Application>
  <PresentationFormat>Custom</PresentationFormat>
  <Paragraphs>45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Ravi Kumar</dc:creator>
  <cp:lastModifiedBy>Rohit</cp:lastModifiedBy>
  <cp:revision>342</cp:revision>
  <dcterms:created xsi:type="dcterms:W3CDTF">2023-02-02T02:04:26Z</dcterms:created>
  <dcterms:modified xsi:type="dcterms:W3CDTF">2024-04-17T09:28:16Z</dcterms:modified>
</cp:coreProperties>
</file>